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86" r:id="rId3"/>
    <p:sldId id="258" r:id="rId4"/>
    <p:sldId id="388" r:id="rId5"/>
    <p:sldId id="332" r:id="rId6"/>
    <p:sldId id="259" r:id="rId7"/>
    <p:sldId id="260" r:id="rId8"/>
    <p:sldId id="387" r:id="rId9"/>
    <p:sldId id="333" r:id="rId10"/>
    <p:sldId id="335" r:id="rId11"/>
    <p:sldId id="304" r:id="rId12"/>
    <p:sldId id="307" r:id="rId13"/>
    <p:sldId id="310" r:id="rId14"/>
    <p:sldId id="311" r:id="rId15"/>
    <p:sldId id="312" r:id="rId16"/>
    <p:sldId id="313" r:id="rId17"/>
    <p:sldId id="347" r:id="rId18"/>
    <p:sldId id="350" r:id="rId19"/>
    <p:sldId id="351" r:id="rId20"/>
    <p:sldId id="352" r:id="rId21"/>
    <p:sldId id="353" r:id="rId22"/>
    <p:sldId id="354" r:id="rId23"/>
    <p:sldId id="363" r:id="rId24"/>
    <p:sldId id="386" r:id="rId25"/>
    <p:sldId id="348" r:id="rId26"/>
    <p:sldId id="349" r:id="rId27"/>
    <p:sldId id="385" r:id="rId28"/>
    <p:sldId id="367" r:id="rId29"/>
    <p:sldId id="368" r:id="rId30"/>
    <p:sldId id="369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80" r:id="rId40"/>
    <p:sldId id="381" r:id="rId41"/>
    <p:sldId id="382" r:id="rId42"/>
    <p:sldId id="366" r:id="rId43"/>
    <p:sldId id="262" r:id="rId44"/>
    <p:sldId id="336" r:id="rId45"/>
    <p:sldId id="300" r:id="rId46"/>
    <p:sldId id="337" r:id="rId47"/>
    <p:sldId id="301" r:id="rId48"/>
    <p:sldId id="338" r:id="rId49"/>
    <p:sldId id="302" r:id="rId50"/>
    <p:sldId id="339" r:id="rId51"/>
    <p:sldId id="319" r:id="rId52"/>
    <p:sldId id="318" r:id="rId53"/>
    <p:sldId id="340" r:id="rId54"/>
    <p:sldId id="320" r:id="rId55"/>
    <p:sldId id="346" r:id="rId56"/>
    <p:sldId id="321" r:id="rId57"/>
    <p:sldId id="341" r:id="rId58"/>
    <p:sldId id="322" r:id="rId59"/>
    <p:sldId id="342" r:id="rId60"/>
    <p:sldId id="323" r:id="rId61"/>
    <p:sldId id="343" r:id="rId62"/>
    <p:sldId id="324" r:id="rId63"/>
    <p:sldId id="344" r:id="rId64"/>
    <p:sldId id="325" r:id="rId65"/>
    <p:sldId id="345" r:id="rId66"/>
    <p:sldId id="329" r:id="rId67"/>
    <p:sldId id="383" r:id="rId68"/>
    <p:sldId id="334" r:id="rId69"/>
    <p:sldId id="331" r:id="rId70"/>
  </p:sldIdLst>
  <p:sldSz cx="9144000" cy="6858000" type="screen4x3"/>
  <p:notesSz cx="6710363" cy="98425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1E"/>
    <a:srgbClr val="000042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3971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26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00839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064F75A4-875F-40A3-94EC-99CF3C528F7A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00839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F7C4CB41-1251-4CB8-97DE-475D864ED1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33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0475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34B-2D18-46ED-ADCD-9A65F41B819C}" type="datetimeFigureOut">
              <a:rPr lang="pl-PL" smtClean="0"/>
              <a:t>2018-07-31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30313"/>
            <a:ext cx="4430713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1513" y="4737100"/>
            <a:ext cx="5367337" cy="3875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0475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A0136-7AF7-40DC-99DD-8130F4FB1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23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A0136-7AF7-40DC-99DD-8130F4FB19A5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88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9493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001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68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552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751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09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035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548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7745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5473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286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5882-7480-47E7-BE93-AB9E7F268883}" type="datetimeFigureOut">
              <a:rPr lang="pl-PL" smtClean="0"/>
              <a:pPr/>
              <a:t>2018-07-31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pszenizne.pl/sites/default/files/r.dolata/2017/wie%C5%9B%C4%87i%20z%20dziedzin/Kwartalnik%202-2017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lapszenizne.pl/node/196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dhale24.pl/aktualnosci/artykul/50556/Podpisano_umowy_o_dofinansowanie_mikroprojektow.html" TargetMode="External"/><Relationship Id="rId5" Type="http://schemas.openxmlformats.org/officeDocument/2006/relationships/hyperlink" Target="http://www.pwt.euroregion-tatry.eu/aktualnosc/informacja-dot-realizacji-czesci-zadania-okreslonego-mikroprojektem-pn-quotczlowiek-w-przyrodzie-i-kulturze-polsko-slowackiego-spiszaquot" TargetMode="External"/><Relationship Id="rId4" Type="http://schemas.openxmlformats.org/officeDocument/2006/relationships/hyperlink" Target="https://www.lapszenizne.pl/aktualnosci/podpisano-mikroprojekt-pn-czlowiek-w-kulturze-i-przyrodzie-polsko-slowackiego-spisza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643050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rgbClr val="000042"/>
                </a:solidFill>
              </a:rPr>
              <a:t>PODSUMOWANIE </a:t>
            </a:r>
            <a:r>
              <a:rPr lang="pl-PL" b="1" dirty="0">
                <a:solidFill>
                  <a:srgbClr val="00001E"/>
                </a:solidFill>
              </a:rPr>
              <a:t>MIKROPROJEKTU </a:t>
            </a:r>
            <a:r>
              <a:rPr lang="pl-PL" b="1" dirty="0" smtClean="0">
                <a:solidFill>
                  <a:srgbClr val="00001E"/>
                </a:solidFill>
              </a:rPr>
              <a:t>PN.:</a:t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sz="3100" b="1" dirty="0" smtClean="0">
                <a:solidFill>
                  <a:srgbClr val="00001E"/>
                </a:solidFill>
              </a:rPr>
              <a:t>„</a:t>
            </a:r>
            <a:r>
              <a:rPr lang="pl-PL" sz="3100" b="1" dirty="0">
                <a:solidFill>
                  <a:srgbClr val="00001E"/>
                </a:solidFill>
              </a:rPr>
              <a:t>Człowiek w kulturze i </a:t>
            </a:r>
            <a:r>
              <a:rPr lang="pl-PL" sz="3100" b="1" dirty="0" smtClean="0">
                <a:solidFill>
                  <a:srgbClr val="00001E"/>
                </a:solidFill>
              </a:rPr>
              <a:t>przyrodzie</a:t>
            </a:r>
            <a:br>
              <a:rPr lang="pl-PL" sz="3100" b="1" dirty="0" smtClean="0">
                <a:solidFill>
                  <a:srgbClr val="00001E"/>
                </a:solidFill>
              </a:rPr>
            </a:br>
            <a:r>
              <a:rPr lang="pl-PL" sz="3100" b="1" dirty="0" smtClean="0">
                <a:solidFill>
                  <a:srgbClr val="00001E"/>
                </a:solidFill>
              </a:rPr>
              <a:t> </a:t>
            </a:r>
            <a:r>
              <a:rPr lang="pl-PL" sz="3100" b="1" dirty="0">
                <a:solidFill>
                  <a:srgbClr val="00001E"/>
                </a:solidFill>
              </a:rPr>
              <a:t>polsko-słowackiego </a:t>
            </a:r>
            <a:r>
              <a:rPr lang="pl-PL" sz="3100" b="1" dirty="0" err="1">
                <a:solidFill>
                  <a:srgbClr val="00001E"/>
                </a:solidFill>
              </a:rPr>
              <a:t>Spisza</a:t>
            </a:r>
            <a:r>
              <a:rPr lang="pl-PL" sz="3100" b="1" dirty="0">
                <a:solidFill>
                  <a:srgbClr val="00001E"/>
                </a:solidFill>
              </a:rPr>
              <a:t> </a:t>
            </a:r>
            <a:r>
              <a:rPr lang="pl-PL" sz="3100" b="1" dirty="0" smtClean="0">
                <a:solidFill>
                  <a:srgbClr val="00001E"/>
                </a:solidFill>
              </a:rPr>
              <a:t>„</a:t>
            </a:r>
            <a:r>
              <a:rPr lang="pl-PL" sz="3100" b="1" dirty="0">
                <a:solidFill>
                  <a:srgbClr val="00001E"/>
                </a:solidFill>
              </a:rPr>
              <a:t/>
            </a:r>
            <a:br>
              <a:rPr lang="pl-PL" sz="3100" b="1" dirty="0">
                <a:solidFill>
                  <a:srgbClr val="00001E"/>
                </a:solidFill>
              </a:rPr>
            </a:br>
            <a:r>
              <a:rPr lang="pl-PL" sz="4800" b="1" dirty="0" smtClean="0">
                <a:solidFill>
                  <a:srgbClr val="00001E"/>
                </a:solidFill>
              </a:rPr>
              <a:t/>
            </a:r>
            <a:br>
              <a:rPr lang="pl-PL" sz="4800" b="1" dirty="0" smtClean="0">
                <a:solidFill>
                  <a:srgbClr val="00001E"/>
                </a:solidFill>
              </a:rPr>
            </a:br>
            <a:r>
              <a:rPr lang="sk-SK" b="1" dirty="0" smtClean="0">
                <a:solidFill>
                  <a:srgbClr val="00001E"/>
                </a:solidFill>
              </a:rPr>
              <a:t>ZHRNUTIE </a:t>
            </a:r>
            <a:r>
              <a:rPr lang="sk-SK" b="1" dirty="0">
                <a:solidFill>
                  <a:srgbClr val="00001E"/>
                </a:solidFill>
              </a:rPr>
              <a:t>MIKROPROJECTU PN</a:t>
            </a:r>
            <a:r>
              <a:rPr lang="sk-SK" b="1" dirty="0" smtClean="0">
                <a:solidFill>
                  <a:srgbClr val="00001E"/>
                </a:solidFill>
              </a:rPr>
              <a:t>.:</a:t>
            </a: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sz="3100" b="1" dirty="0" smtClean="0"/>
              <a:t>„</a:t>
            </a:r>
            <a:r>
              <a:rPr lang="sk-SK" sz="3100" b="1" dirty="0"/>
              <a:t>Človek v kultúre a prírode </a:t>
            </a:r>
            <a:br>
              <a:rPr lang="sk-SK" sz="3100" b="1" dirty="0"/>
            </a:br>
            <a:r>
              <a:rPr lang="sk-SK" sz="3100" b="1" dirty="0"/>
              <a:t>poľsko- slovenského Spiša”</a:t>
            </a:r>
            <a:endParaRPr lang="pl-PL" sz="31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000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20" y="188641"/>
            <a:ext cx="1421545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Spotkania partnerów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b.pietrus-rak\Desktop\Mikroprojekt\2017\zdjęcia przed realizacją i w trakcie\spotkania\20171115_084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0" y="2492896"/>
            <a:ext cx="6421339" cy="3612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Projekt ma za zadanie ochronę dziedzictwa duchowego, spuścizny przodków, które należy pielęgnować i promować.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Wydana </a:t>
            </a:r>
            <a:r>
              <a:rPr lang="pl-PL" dirty="0">
                <a:solidFill>
                  <a:srgbClr val="00001E"/>
                </a:solidFill>
              </a:rPr>
              <a:t>publikacja pozwoli na poznanie i ochronę tożsamości ludowej kultury obszaru pogranicza,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>
                <a:solidFill>
                  <a:srgbClr val="00001E"/>
                </a:solidFill>
              </a:rPr>
              <a:t>także na akceptację i zrozumienie dla dawnych zwyczajów i tradycji.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Uzupełnieniem </a:t>
            </a:r>
            <a:r>
              <a:rPr lang="pl-PL" dirty="0">
                <a:solidFill>
                  <a:srgbClr val="00001E"/>
                </a:solidFill>
              </a:rPr>
              <a:t>ochrony dziedzictwa duchowego regionu będzie ochrona dziedzictwa kulturowego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przyrodniczego.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2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Úlohou</a:t>
            </a:r>
            <a:r>
              <a:rPr lang="pl-PL" dirty="0">
                <a:solidFill>
                  <a:srgbClr val="00001E"/>
                </a:solidFill>
              </a:rPr>
              <a:t> projektu je ochrana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predkov</a:t>
            </a:r>
            <a:r>
              <a:rPr lang="pl-PL" dirty="0">
                <a:solidFill>
                  <a:srgbClr val="00001E"/>
                </a:solidFill>
              </a:rPr>
              <a:t>, o </a:t>
            </a:r>
            <a:r>
              <a:rPr lang="pl-PL" dirty="0" err="1">
                <a:solidFill>
                  <a:srgbClr val="00001E"/>
                </a:solidFill>
              </a:rPr>
              <a:t>ktoré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treba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starať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 smtClean="0">
                <a:solidFill>
                  <a:srgbClr val="00001E"/>
                </a:solidFill>
              </a:rPr>
              <a:t>prezentovať</a:t>
            </a:r>
            <a:r>
              <a:rPr lang="pl-PL" dirty="0" smtClean="0">
                <a:solidFill>
                  <a:srgbClr val="00001E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Vydaná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publikácia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umožní</a:t>
            </a:r>
            <a:r>
              <a:rPr lang="pl-PL" dirty="0">
                <a:solidFill>
                  <a:srgbClr val="00001E"/>
                </a:solidFill>
              </a:rPr>
              <a:t> poznanie a </a:t>
            </a:r>
            <a:r>
              <a:rPr lang="pl-PL" dirty="0" err="1">
                <a:solidFill>
                  <a:srgbClr val="00001E"/>
                </a:solidFill>
              </a:rPr>
              <a:t>ochranu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totožnosti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ľudovej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terénu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akceptáciu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pochopenie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dávnych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zvykov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Doplnením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>
                <a:solidFill>
                  <a:srgbClr val="00001E"/>
                </a:solidFill>
              </a:rPr>
              <a:t>ochrany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aj ochrana </a:t>
            </a:r>
            <a:r>
              <a:rPr lang="pl-PL" dirty="0" err="1">
                <a:solidFill>
                  <a:srgbClr val="00001E"/>
                </a:solidFill>
              </a:rPr>
              <a:t>prírodneho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endParaRPr lang="pl-PL" dirty="0">
              <a:solidFill>
                <a:srgbClr val="00001E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3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 ogólny mikroprojektu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Prezentacja przez partnerów wartości i tradycji kulturowych oraz możliwości turystycznych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w </a:t>
            </a:r>
            <a:r>
              <a:rPr lang="pl-PL" dirty="0">
                <a:solidFill>
                  <a:srgbClr val="00001E"/>
                </a:solidFill>
              </a:rPr>
              <a:t>regionie poprzez wspólne opracowanie, wdrożenie zadań mikroprojektu ma na celu dotarcie do coraz większej liczby odwiedzających i mieszkańców.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0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err="1">
                <a:solidFill>
                  <a:srgbClr val="00001E"/>
                </a:solidFill>
              </a:rPr>
              <a:t>Hlavný</a:t>
            </a:r>
            <a:r>
              <a:rPr lang="pl-PL" b="1" dirty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cieľ</a:t>
            </a:r>
            <a:r>
              <a:rPr lang="pl-PL" b="1" dirty="0">
                <a:solidFill>
                  <a:srgbClr val="00001E"/>
                </a:solidFill>
              </a:rPr>
              <a:t> mikroprojektu</a:t>
            </a: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Účelom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prezentácie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partnerov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hodnôt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turistických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spoločné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vypracovanie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uvedenie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úloh</a:t>
            </a:r>
            <a:r>
              <a:rPr lang="pl-PL" dirty="0">
                <a:solidFill>
                  <a:srgbClr val="00001E"/>
                </a:solidFill>
              </a:rPr>
              <a:t> mikroprojektu je </a:t>
            </a:r>
            <a:r>
              <a:rPr lang="pl-PL" dirty="0" err="1">
                <a:solidFill>
                  <a:srgbClr val="00001E"/>
                </a:solidFill>
              </a:rPr>
              <a:t>jeho</a:t>
            </a:r>
            <a:r>
              <a:rPr lang="pl-PL" dirty="0">
                <a:solidFill>
                  <a:srgbClr val="00001E"/>
                </a:solidFill>
              </a:rPr>
              <a:t> dostanie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čoraz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sk-SK" dirty="0" smtClean="0"/>
              <a:t>väčšiemu 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počtu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hostí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miestnych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obyvateľov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83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Cele szczegółowe mikroprojektu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Upowszechnienie, wskazanie lokalizacji wśród mieszkańców i turystów miejsc nieznanych,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>
                <a:solidFill>
                  <a:srgbClr val="00001E"/>
                </a:solidFill>
              </a:rPr>
              <a:t>bezcennych pod względem kulturowym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przyrodniczym.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Wzrost atrakcyjności i konkurencyjności obszaru pogranicza.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Nawiązywanie i wzmocnienie bezpośrednich kontaktów pomiędzy polską i słowacką społecznością na terenach przygranicznych, tworzenie bazy dla kolejnych projektów w przyszłości.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07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err="1"/>
              <a:t>Špecifické</a:t>
            </a:r>
            <a:r>
              <a:rPr lang="pl-PL" b="1" dirty="0"/>
              <a:t> ciele mikroprojektu</a:t>
            </a:r>
          </a:p>
          <a:p>
            <a:pPr marL="0" indent="0" algn="just">
              <a:buNone/>
            </a:pPr>
            <a:r>
              <a:rPr lang="pl-PL" dirty="0" smtClean="0"/>
              <a:t>1. </a:t>
            </a:r>
            <a:r>
              <a:rPr lang="pl-PL" dirty="0" err="1" smtClean="0"/>
              <a:t>Spopularizovanie</a:t>
            </a:r>
            <a:r>
              <a:rPr lang="pl-PL" dirty="0"/>
              <a:t>, </a:t>
            </a:r>
            <a:r>
              <a:rPr lang="pl-PL" dirty="0" err="1"/>
              <a:t>ukázanie</a:t>
            </a:r>
            <a:r>
              <a:rPr lang="pl-PL" dirty="0"/>
              <a:t> </a:t>
            </a:r>
            <a:r>
              <a:rPr lang="pl-PL" dirty="0" err="1"/>
              <a:t>lokalizácií</a:t>
            </a:r>
            <a:r>
              <a:rPr lang="pl-PL" dirty="0"/>
              <a:t> </a:t>
            </a:r>
            <a:r>
              <a:rPr lang="pl-PL" dirty="0" err="1"/>
              <a:t>miestnym</a:t>
            </a:r>
            <a:r>
              <a:rPr lang="pl-PL" dirty="0"/>
              <a:t> </a:t>
            </a:r>
            <a:r>
              <a:rPr lang="pl-PL" dirty="0" err="1"/>
              <a:t>obyvateľom</a:t>
            </a:r>
            <a:r>
              <a:rPr lang="pl-PL" dirty="0"/>
              <a:t> a </a:t>
            </a:r>
            <a:r>
              <a:rPr lang="pl-PL" dirty="0" err="1"/>
              <a:t>turistom</a:t>
            </a:r>
            <a:r>
              <a:rPr lang="pl-PL" dirty="0"/>
              <a:t> </a:t>
            </a:r>
            <a:r>
              <a:rPr lang="pl-PL" dirty="0" err="1"/>
              <a:t>neznámych</a:t>
            </a:r>
            <a:r>
              <a:rPr lang="pl-PL" dirty="0"/>
              <a:t>, </a:t>
            </a:r>
            <a:r>
              <a:rPr lang="pl-PL" dirty="0" err="1"/>
              <a:t>drahocenných</a:t>
            </a:r>
            <a:r>
              <a:rPr lang="pl-PL" dirty="0"/>
              <a:t> </a:t>
            </a:r>
            <a:r>
              <a:rPr lang="pl-PL" dirty="0" err="1"/>
              <a:t>kultúrnych</a:t>
            </a:r>
            <a:r>
              <a:rPr lang="pl-PL" dirty="0"/>
              <a:t> a </a:t>
            </a:r>
            <a:r>
              <a:rPr lang="pl-PL" dirty="0" err="1"/>
              <a:t>prírodných</a:t>
            </a:r>
            <a:r>
              <a:rPr lang="pl-PL" dirty="0"/>
              <a:t> </a:t>
            </a:r>
            <a:r>
              <a:rPr lang="pl-PL" dirty="0" err="1"/>
              <a:t>miest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2. </a:t>
            </a:r>
            <a:r>
              <a:rPr lang="pl-PL" dirty="0" err="1" smtClean="0"/>
              <a:t>Rast</a:t>
            </a:r>
            <a:r>
              <a:rPr lang="pl-PL" dirty="0" smtClean="0"/>
              <a:t> </a:t>
            </a:r>
            <a:r>
              <a:rPr lang="pl-PL" dirty="0" err="1"/>
              <a:t>atraktivity</a:t>
            </a:r>
            <a:r>
              <a:rPr lang="pl-PL" dirty="0"/>
              <a:t> a </a:t>
            </a:r>
            <a:r>
              <a:rPr lang="pl-PL" dirty="0" err="1"/>
              <a:t>konkurenčnosti</a:t>
            </a:r>
            <a:r>
              <a:rPr lang="pl-PL" dirty="0"/>
              <a:t> </a:t>
            </a:r>
            <a:r>
              <a:rPr lang="pl-PL" dirty="0" err="1"/>
              <a:t>územia</a:t>
            </a:r>
            <a:r>
              <a:rPr lang="pl-PL" dirty="0"/>
              <a:t> </a:t>
            </a:r>
            <a:r>
              <a:rPr lang="pl-PL" dirty="0" err="1"/>
              <a:t>pohraničia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3. </a:t>
            </a:r>
            <a:r>
              <a:rPr lang="pl-PL" dirty="0" err="1" smtClean="0"/>
              <a:t>Nadviazanie</a:t>
            </a:r>
            <a:r>
              <a:rPr lang="pl-PL" dirty="0" smtClean="0"/>
              <a:t> </a:t>
            </a:r>
            <a:r>
              <a:rPr lang="pl-PL" dirty="0"/>
              <a:t>a </a:t>
            </a:r>
            <a:r>
              <a:rPr lang="pl-PL" dirty="0" err="1"/>
              <a:t>posilnenie</a:t>
            </a:r>
            <a:r>
              <a:rPr lang="pl-PL" dirty="0"/>
              <a:t> </a:t>
            </a:r>
            <a:r>
              <a:rPr lang="pl-PL" dirty="0" err="1"/>
              <a:t>priamych</a:t>
            </a:r>
            <a:r>
              <a:rPr lang="pl-PL" dirty="0"/>
              <a:t> </a:t>
            </a:r>
            <a:r>
              <a:rPr lang="pl-PL" dirty="0" err="1"/>
              <a:t>kontaktov</a:t>
            </a:r>
            <a:r>
              <a:rPr lang="pl-PL" dirty="0"/>
              <a:t> </a:t>
            </a:r>
            <a:r>
              <a:rPr lang="pl-PL" dirty="0" err="1"/>
              <a:t>medzi</a:t>
            </a:r>
            <a:r>
              <a:rPr lang="pl-PL" dirty="0"/>
              <a:t> </a:t>
            </a:r>
            <a:r>
              <a:rPr lang="pl-PL" dirty="0" err="1"/>
              <a:t>poľskou</a:t>
            </a:r>
            <a:r>
              <a:rPr lang="pl-PL" dirty="0"/>
              <a:t> a </a:t>
            </a:r>
            <a:r>
              <a:rPr lang="pl-PL" dirty="0" err="1"/>
              <a:t>slovenskou</a:t>
            </a:r>
            <a:r>
              <a:rPr lang="pl-PL" dirty="0"/>
              <a:t> </a:t>
            </a:r>
            <a:r>
              <a:rPr lang="pl-PL" dirty="0" err="1"/>
              <a:t>spoločnosťou</a:t>
            </a:r>
            <a:r>
              <a:rPr lang="pl-PL" dirty="0"/>
              <a:t> na </a:t>
            </a:r>
            <a:r>
              <a:rPr lang="pl-PL" dirty="0" err="1"/>
              <a:t>prihraničných</a:t>
            </a:r>
            <a:r>
              <a:rPr lang="pl-PL" dirty="0"/>
              <a:t> </a:t>
            </a:r>
            <a:r>
              <a:rPr lang="pl-PL" dirty="0" err="1"/>
              <a:t>územiach</a:t>
            </a:r>
            <a:r>
              <a:rPr lang="pl-PL" dirty="0"/>
              <a:t>, </a:t>
            </a:r>
            <a:r>
              <a:rPr lang="pl-PL" dirty="0" err="1"/>
              <a:t>vytváranie</a:t>
            </a:r>
            <a:r>
              <a:rPr lang="pl-PL" dirty="0"/>
              <a:t> </a:t>
            </a:r>
            <a:r>
              <a:rPr lang="pl-PL" dirty="0" err="1"/>
              <a:t>základne</a:t>
            </a:r>
            <a:r>
              <a:rPr lang="pl-PL" dirty="0"/>
              <a:t> </a:t>
            </a:r>
            <a:r>
              <a:rPr lang="pl-PL" dirty="0" err="1"/>
              <a:t>pre</a:t>
            </a:r>
            <a:r>
              <a:rPr lang="pl-PL" dirty="0"/>
              <a:t> </a:t>
            </a:r>
            <a:r>
              <a:rPr lang="pl-PL" dirty="0" err="1"/>
              <a:t>ďalšie</a:t>
            </a:r>
            <a:r>
              <a:rPr lang="pl-PL" dirty="0"/>
              <a:t> projekty v </a:t>
            </a:r>
            <a:r>
              <a:rPr lang="pl-PL" dirty="0" err="1"/>
              <a:t>budúcnosti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5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DZIAŁANIA </a:t>
            </a:r>
          </a:p>
          <a:p>
            <a:pPr marL="0" indent="0" algn="ctr">
              <a:buNone/>
            </a:pPr>
            <a:r>
              <a:rPr lang="pl-PL" b="1" dirty="0" smtClean="0"/>
              <a:t>PARTNERA </a:t>
            </a:r>
            <a:r>
              <a:rPr lang="pl-PL" b="1" dirty="0"/>
              <a:t>WIODĄCEGO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9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 smtClean="0"/>
              <a:t>Wykonanie plakatu promującego </a:t>
            </a:r>
          </a:p>
          <a:p>
            <a:pPr marL="0" indent="0" algn="ctr">
              <a:buNone/>
            </a:pPr>
            <a:r>
              <a:rPr lang="pl-PL" sz="2800" b="1" dirty="0" smtClean="0"/>
              <a:t>mikroprojekt</a:t>
            </a: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2" y="2924944"/>
            <a:ext cx="4414242" cy="312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1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/>
              <a:t>W dniu 12 czerwca odbyła się </a:t>
            </a:r>
          </a:p>
          <a:p>
            <a:pPr marL="0" indent="0" algn="ctr">
              <a:buNone/>
            </a:pPr>
            <a:r>
              <a:rPr lang="pl-PL" sz="2800" b="1" dirty="0"/>
              <a:t>KONFERENCJA NA ROZPOCZĘCIE </a:t>
            </a:r>
            <a:r>
              <a:rPr lang="pl-PL" sz="2800" b="1" dirty="0" smtClean="0"/>
              <a:t>MIKROPROJEKTU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b.pietrus-rak\Desktop\Mikroprojekt\2017\zdjęcia konferencja\DSC_0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664435" cy="2442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.pietrus-rak\Desktop\Mikroprojekt\2017\zdjęcia konferencja\DSC_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36" y="2924944"/>
            <a:ext cx="3665483" cy="2443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8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052736"/>
            <a:ext cx="8786874" cy="4968552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00001E"/>
                </a:solidFill>
              </a:rPr>
              <a:t> </a:t>
            </a:r>
            <a:r>
              <a:rPr lang="pl-PL" sz="4000" b="1" dirty="0" smtClean="0">
                <a:solidFill>
                  <a:srgbClr val="00001E"/>
                </a:solidFill>
              </a:rPr>
              <a:t/>
            </a:r>
            <a:br>
              <a:rPr lang="pl-PL" sz="4000" b="1" dirty="0" smtClean="0">
                <a:solidFill>
                  <a:srgbClr val="00001E"/>
                </a:solidFill>
              </a:rPr>
            </a:br>
            <a:r>
              <a:rPr lang="pl-PL" sz="4000" b="1" dirty="0" smtClean="0">
                <a:solidFill>
                  <a:srgbClr val="00001E"/>
                </a:solidFill>
              </a:rPr>
              <a:t> </a:t>
            </a:r>
            <a:r>
              <a:rPr lang="pl-PL" sz="3200" dirty="0">
                <a:solidFill>
                  <a:srgbClr val="00001E"/>
                </a:solidFill>
              </a:rPr>
              <a:t>Gmina Łapsze Niżne jako </a:t>
            </a:r>
            <a:r>
              <a:rPr lang="pl-PL" sz="3200" b="1" dirty="0">
                <a:solidFill>
                  <a:srgbClr val="00001E"/>
                </a:solidFill>
              </a:rPr>
              <a:t>Partner Wiodący </a:t>
            </a:r>
            <a:r>
              <a:rPr lang="pl-PL" sz="3200" dirty="0">
                <a:solidFill>
                  <a:srgbClr val="00001E"/>
                </a:solidFill>
              </a:rPr>
              <a:t>oraz  </a:t>
            </a:r>
            <a:r>
              <a:rPr lang="pl-PL" sz="3200" dirty="0" err="1">
                <a:solidFill>
                  <a:srgbClr val="00001E"/>
                </a:solidFill>
              </a:rPr>
              <a:t>Spišská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Stará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 smtClean="0">
                <a:solidFill>
                  <a:srgbClr val="00001E"/>
                </a:solidFill>
              </a:rPr>
              <a:t>Ves</a:t>
            </a:r>
            <a:r>
              <a:rPr lang="pl-PL" sz="3200" dirty="0" smtClean="0">
                <a:solidFill>
                  <a:srgbClr val="00001E"/>
                </a:solidFill>
              </a:rPr>
              <a:t> jako </a:t>
            </a:r>
            <a:r>
              <a:rPr lang="pl-PL" sz="3200" b="1" dirty="0" smtClean="0">
                <a:solidFill>
                  <a:srgbClr val="00001E"/>
                </a:solidFill>
              </a:rPr>
              <a:t>Partner mikroprojektu </a:t>
            </a:r>
            <a:r>
              <a:rPr lang="pl-PL" sz="3200" dirty="0" smtClean="0">
                <a:solidFill>
                  <a:srgbClr val="00001E"/>
                </a:solidFill>
              </a:rPr>
              <a:t>zakończyły</a:t>
            </a:r>
            <a:r>
              <a:rPr lang="pl-PL" sz="3200" b="1" dirty="0" smtClean="0">
                <a:solidFill>
                  <a:srgbClr val="00001E"/>
                </a:solidFill>
              </a:rPr>
              <a:t> </a:t>
            </a:r>
            <a:r>
              <a:rPr lang="pl-PL" sz="3200" dirty="0" smtClean="0">
                <a:solidFill>
                  <a:srgbClr val="00001E"/>
                </a:solidFill>
              </a:rPr>
              <a:t>realizację zadania </a:t>
            </a:r>
            <a:r>
              <a:rPr lang="pl-PL" sz="3200" dirty="0">
                <a:solidFill>
                  <a:srgbClr val="00001E"/>
                </a:solidFill>
              </a:rPr>
              <a:t>pn</a:t>
            </a:r>
            <a:r>
              <a:rPr lang="pl-PL" sz="3200" dirty="0" smtClean="0">
                <a:solidFill>
                  <a:srgbClr val="00001E"/>
                </a:solidFill>
              </a:rPr>
              <a:t>.:</a:t>
            </a:r>
            <a:r>
              <a:rPr lang="pl-PL" sz="3600" b="1" dirty="0" smtClean="0">
                <a:solidFill>
                  <a:srgbClr val="00001E"/>
                </a:solidFill>
              </a:rPr>
              <a:t/>
            </a:r>
            <a:br>
              <a:rPr lang="pl-PL" sz="3600" b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„</a:t>
            </a:r>
            <a:r>
              <a:rPr lang="pl-PL" sz="3200" b="1" i="1" dirty="0">
                <a:solidFill>
                  <a:srgbClr val="00001E"/>
                </a:solidFill>
              </a:rPr>
              <a:t>Człowiek w kulturze i przyrodzie </a:t>
            </a:r>
            <a:r>
              <a:rPr lang="pl-PL" sz="3200" b="1" i="1" dirty="0" smtClean="0">
                <a:solidFill>
                  <a:srgbClr val="00001E"/>
                </a:solidFill>
              </a:rPr>
              <a:t/>
            </a:r>
            <a:br>
              <a:rPr lang="pl-PL" sz="3200" b="1" i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polsko-słowackiego </a:t>
            </a:r>
            <a:r>
              <a:rPr lang="pl-PL" sz="3200" b="1" i="1" dirty="0" err="1">
                <a:solidFill>
                  <a:srgbClr val="00001E"/>
                </a:solidFill>
              </a:rPr>
              <a:t>Spisza</a:t>
            </a:r>
            <a:r>
              <a:rPr lang="pl-PL" sz="3200" b="1" i="1" dirty="0">
                <a:solidFill>
                  <a:srgbClr val="00001E"/>
                </a:solidFill>
              </a:rPr>
              <a:t> „</a:t>
            </a:r>
            <a:br>
              <a:rPr lang="pl-PL" sz="3200" b="1" i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w ramach: 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Osi </a:t>
            </a:r>
            <a:r>
              <a:rPr lang="pl-PL" sz="3200" b="1" dirty="0" smtClean="0">
                <a:solidFill>
                  <a:srgbClr val="00001E"/>
                </a:solidFill>
              </a:rPr>
              <a:t>priorytetowej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Ochrona i rozwój dziedzictwa przyrodniczego 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i </a:t>
            </a:r>
            <a:r>
              <a:rPr lang="pl-PL" sz="3200" b="1" dirty="0">
                <a:solidFill>
                  <a:srgbClr val="00001E"/>
                </a:solidFill>
              </a:rPr>
              <a:t>kulturowego obszaru pogranicza</a:t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3200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b.pietrus-rak\Desktop\Mikroprojekt\2017\zdjęcia konferencja\DSC_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002632" cy="2001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.pietrus-rak\Desktop\Mikroprojekt\2017\zdjęcia konferencja\DSC_0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3789040"/>
            <a:ext cx="3377908" cy="225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1" name="Picture 5" descr="C:\Users\b.pietrus-rak\Desktop\Mikroprojekt\2017\zdjęcia konferencja\DSC_0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13" y="4077072"/>
            <a:ext cx="3303439" cy="2202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b.pietrus-rak\Desktop\Mikroprojekt\2017\zdjęcia konferencja\DSC_08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71145"/>
            <a:ext cx="2880321" cy="192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8608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b.pietrus-rak\Desktop\Mikroprojekt\2017\zdjęcia konferencja\DSC_0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284476" cy="28563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3" name="Picture 3" descr="C:\Users\b.pietrus-rak\Desktop\Mikroprojekt\2017\zdjęcia konferencja\DSC_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94" y="3645024"/>
            <a:ext cx="4061266" cy="2707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635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b.pietrus-rak\Desktop\Mikroprojekt\2017\zdjęcia konferencja\DSC_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227676" cy="4151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5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/>
              <a:t>Umowy i zlecenia zawarte przez PW z Wykonawcami </a:t>
            </a:r>
          </a:p>
          <a:p>
            <a:pPr marL="0" indent="0" algn="ctr">
              <a:buNone/>
            </a:pPr>
            <a:r>
              <a:rPr lang="pl-PL" b="1" dirty="0"/>
              <a:t>w ramach mikroprojektu: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b="1" dirty="0"/>
              <a:t>	</a:t>
            </a:r>
            <a:r>
              <a:rPr lang="pl-PL" dirty="0"/>
              <a:t>Umowa na pełnienie funkcji koordynatora projektu.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Usługa na opracowanie merytoryczne i graficzne tablic 	informacyjnych i panoramicznych.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Umowa na Zamówienie pn.: „Wykonanie parkingu – 	miejsca postojowego do 5 stanowisk”.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Umowa na Zamówienie pn.: „Budowa platformy 	widokowej oraz wykonanie i montaż obiektów małej 	architektury”.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	Zlecenie na Zamówienie pn.: „Dostawa panoramicznej 	lunety widokowej w ilości 2 sztuk”.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7544" y="198884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18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Dotychczasowa promocja mikroprojektu pn</a:t>
            </a:r>
            <a:r>
              <a:rPr lang="pl-PL" b="1" dirty="0" smtClean="0">
                <a:solidFill>
                  <a:srgbClr val="00001E"/>
                </a:solidFill>
              </a:rPr>
              <a:t>.: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„Człowiek w kulturze i przyrodzie polsko-słowackiego </a:t>
            </a:r>
            <a:r>
              <a:rPr lang="pl-PL" b="1" dirty="0" err="1">
                <a:solidFill>
                  <a:srgbClr val="00001E"/>
                </a:solidFill>
              </a:rPr>
              <a:t>Spisza</a:t>
            </a:r>
            <a:r>
              <a:rPr lang="pl-PL" b="1" dirty="0" smtClean="0">
                <a:solidFill>
                  <a:srgbClr val="00001E"/>
                </a:solidFill>
              </a:rPr>
              <a:t>”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Informacje o projekcie dostępne na stronach:</a:t>
            </a:r>
          </a:p>
          <a:p>
            <a:pPr marL="0" indent="0" algn="ctr">
              <a:buNone/>
            </a:pPr>
            <a:endParaRPr lang="pl-PL" dirty="0" smtClean="0">
              <a:solidFill>
                <a:srgbClr val="00001E"/>
              </a:solidFill>
              <a:hlinkClick r:id="rId2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  <a:hlinkClick r:id="rId2"/>
              </a:rPr>
              <a:t>https</a:t>
            </a:r>
            <a:r>
              <a:rPr lang="pl-PL" dirty="0">
                <a:solidFill>
                  <a:srgbClr val="00001E"/>
                </a:solidFill>
                <a:hlinkClick r:id="rId2"/>
              </a:rPr>
              <a:t>://www.lapszenizne.pl/node/1960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  <a:hlinkClick r:id="rId3"/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3"/>
              </a:rPr>
              <a:t>https://www.lapszenizne.pl/sites/default/files/r.dolata/2017/wie%C5%9B%C4%87i%20z%20dziedzin/Kwartalnik%202-2017.pdf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4"/>
              </a:rPr>
              <a:t>https://www.lapszenizne.pl/aktualnosci/podpisano-mikroprojekt-pn-czlowiek-w-kulturze-i-przyrodzie-polsko-slowackiego-spisza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5"/>
              </a:rPr>
              <a:t>http://www.pwt.euroregion-tatry.eu/aktualnosc/informacja-dot-realizacji-czesci-zadania-okreslonego-mikroprojektem-pn-quotczlowiek-w-przyrodzie-i-kulturze-polsko-slowackiego-spiszaquot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  <a:hlinkClick r:id="rId6"/>
              </a:rPr>
              <a:t>http://podhale24.pl/aktualnosci/artykul/50556/Podpisano_umowy_o_dofinansowanie_mikroprojektow.html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7544" y="198884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9595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DZIAŁANIA </a:t>
            </a:r>
          </a:p>
          <a:p>
            <a:pPr marL="0" indent="0" algn="ctr">
              <a:buNone/>
            </a:pPr>
            <a:r>
              <a:rPr lang="pl-PL" b="1" dirty="0" smtClean="0"/>
              <a:t>PARTNERA MIKROPROJEKTU</a:t>
            </a: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900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DZIAŁANIA </a:t>
            </a:r>
            <a:r>
              <a:rPr lang="pl-PL" b="1" dirty="0">
                <a:solidFill>
                  <a:srgbClr val="00001E"/>
                </a:solidFill>
              </a:rPr>
              <a:t>PARTNERA </a:t>
            </a:r>
            <a:r>
              <a:rPr lang="pl-PL" b="1" dirty="0" smtClean="0">
                <a:solidFill>
                  <a:srgbClr val="00001E"/>
                </a:solidFill>
              </a:rPr>
              <a:t>MIKROPROJEKTU</a:t>
            </a:r>
            <a:endParaRPr lang="pl-PL" b="1" dirty="0">
              <a:solidFill>
                <a:srgbClr val="00001E"/>
              </a:solidFill>
            </a:endParaRPr>
          </a:p>
          <a:p>
            <a:pPr marL="0" indent="0">
              <a:buNone/>
            </a:pPr>
            <a:r>
              <a:rPr lang="pl-PL" dirty="0" smtClean="0">
                <a:solidFill>
                  <a:srgbClr val="00001E"/>
                </a:solidFill>
              </a:rPr>
              <a:t>1.Udział </a:t>
            </a:r>
            <a:r>
              <a:rPr lang="pl-PL" dirty="0">
                <a:solidFill>
                  <a:srgbClr val="00001E"/>
                </a:solidFill>
              </a:rPr>
              <a:t>w konferencji otwarcia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2. Opracowanie i realizacja zamówienia publicznego, celem wyboru wydawcy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3. Podpisanie umowy z wybranym oferentem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4. Spotkanie robocze z wydawcą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5. Spotkanie robocze z partnerem projektu, wykonawcą wydawcy, liderami zespołów folklorystycznych i grupami na temat koncepcji nowo przygotowanej publikacji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6. Przygotowywanie dokumentów do zamówienia publicznego na nośnik CD</a:t>
            </a:r>
          </a:p>
          <a:p>
            <a:pPr marL="0" indent="0">
              <a:buNone/>
            </a:pPr>
            <a:r>
              <a:rPr lang="pl-PL" dirty="0">
                <a:solidFill>
                  <a:srgbClr val="00001E"/>
                </a:solidFill>
              </a:rPr>
              <a:t>7. </a:t>
            </a:r>
            <a:r>
              <a:rPr lang="pl-PL" dirty="0" smtClean="0">
                <a:solidFill>
                  <a:srgbClr val="00001E"/>
                </a:solidFill>
              </a:rPr>
              <a:t>Nagrywanie płyty CD 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00001E"/>
                </a:solidFill>
              </a:rPr>
              <a:t>8. Współpraca </a:t>
            </a:r>
            <a:r>
              <a:rPr lang="pl-PL" dirty="0">
                <a:solidFill>
                  <a:srgbClr val="00001E"/>
                </a:solidFill>
              </a:rPr>
              <a:t>przy zbieraniu zdjęć do </a:t>
            </a:r>
            <a:r>
              <a:rPr lang="pl-PL" dirty="0" smtClean="0">
                <a:solidFill>
                  <a:srgbClr val="00001E"/>
                </a:solidFill>
              </a:rPr>
              <a:t>publikacji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989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rgbClr val="000042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42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42"/>
                </a:solidFill>
              </a:rPr>
              <a:t>NAGRYWANIE PŁYTY CD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42"/>
                </a:solidFill>
              </a:rPr>
              <a:t>PRZEZ PARTNERA MIKROPROJEKTU</a:t>
            </a:r>
            <a:endParaRPr lang="pl-PL" b="1" dirty="0">
              <a:solidFill>
                <a:srgbClr val="00004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54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b.pietrus-rak\Desktop\pre Beatku\nahrávanie CD foto  ssv2017\ssv2017 DSC00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1"/>
            <a:ext cx="3106440" cy="207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C:\Users\b.pietrus-rak\Desktop\pre Beatku\nahrávanie CD foto  ssv2017\ssv2017 DSC00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64" y="1844822"/>
            <a:ext cx="2978696" cy="1985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.pietrus-rak\Desktop\pre Beatku\nahrávanie CD foto  ssv2017\ssv2017 DSC008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4413"/>
            <a:ext cx="3230724" cy="215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 descr="C:\Users\b.pietrus-rak\Desktop\pre Beatku\nahrávanie CD foto  ssv2017\ssv2017 DSC00864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90801"/>
            <a:ext cx="3225997" cy="2150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0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b.pietrus-rak\Desktop\pre Beatku\nahrávanie CD foto  ssv2017\ssv2017 DSC008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147355" cy="276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.pietrus-rak\Desktop\pre Beatku\nahrávanie CD foto  ssv2017\ssv2017 DSC0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258110" cy="2838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86792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Mikroprojekt współfinansowany ze </a:t>
            </a:r>
            <a:r>
              <a:rPr lang="pl-PL" b="1" dirty="0">
                <a:solidFill>
                  <a:srgbClr val="00001E"/>
                </a:solidFill>
              </a:rPr>
              <a:t>środków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Europejskiego Funduszu Rozwoju Regionalnego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Program </a:t>
            </a:r>
            <a:r>
              <a:rPr lang="pl-PL" b="1" dirty="0" err="1">
                <a:solidFill>
                  <a:srgbClr val="00001E"/>
                </a:solidFill>
              </a:rPr>
              <a:t>Interreg</a:t>
            </a:r>
            <a:r>
              <a:rPr lang="pl-PL" b="1" dirty="0">
                <a:solidFill>
                  <a:srgbClr val="00001E"/>
                </a:solidFill>
              </a:rPr>
              <a:t> V-A Polska - Słowacja </a:t>
            </a:r>
            <a:r>
              <a:rPr lang="pl-PL" b="1" dirty="0" smtClean="0">
                <a:solidFill>
                  <a:srgbClr val="00001E"/>
                </a:solidFill>
              </a:rPr>
              <a:t/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b="1" dirty="0" smtClean="0">
                <a:solidFill>
                  <a:srgbClr val="00001E"/>
                </a:solidFill>
              </a:rPr>
              <a:t>2014 </a:t>
            </a:r>
            <a:r>
              <a:rPr lang="pl-PL" b="1" dirty="0">
                <a:solidFill>
                  <a:srgbClr val="00001E"/>
                </a:solidFill>
              </a:rPr>
              <a:t>- 2020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3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b.pietrus-rak\Desktop\pre Beatku\nahrávanie CD foto  ssv2017\ssv2017 DSC009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504190"/>
            <a:ext cx="2890416" cy="19269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.pietrus-rak\Desktop\pre Beatku\nahrávanie CD foto  ssv2017\ssv2017 DSC0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172819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6388" name="Picture 4" descr="C:\Users\b.pietrus-rak\Desktop\pre Beatku\nahrávanie CD foto  ssv2017\ssv2017 DSC00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7499"/>
            <a:ext cx="3685592" cy="24570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b.pietrus-rak\Desktop\pre Beatku\nahrávanie CD foto  ssv2017\ssv2017 DSC009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1898352" cy="2847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53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b.pietrus-rak\Desktop\pre Beatku\nahrávanie CD foto  ssv2017\ssv2017 DSC009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5688632" cy="3792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.pietrus-rak\Desktop\pre Beatku\nahrávanie CD foto  ssv2017\ssv2017 DSC0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30" y="3789040"/>
            <a:ext cx="3348373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34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b.pietrus-rak\Desktop\pre Beatku\nahrávanie CD foto  ssv2017\ssv2017 DSC01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8" y="1628800"/>
            <a:ext cx="4423675" cy="294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.pietrus-rak\Desktop\pre Beatku\nahrávanie CD foto  ssv2017\ssv2017 DSC01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04" y="3212976"/>
            <a:ext cx="4310844" cy="2873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2303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b.pietrus-rak\Desktop\pre Beatku\nahrávanie CD foto  ssv2017\ssv2017 DSC010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4854"/>
            <a:ext cx="3017308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.pietrus-rak\Desktop\pre Beatku\nahrávanie CD foto  ssv2017\ssv2017 DSC01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526868" cy="3017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29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b.pietrus-rak\Desktop\pre Beatku\nahrávanie CD foto  ssv2017\ssv2017 DSC011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6812"/>
            <a:ext cx="3996443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.pietrus-rak\Desktop\pre Beatku\nahrávanie CD foto  ssv2017\ssv2017 DSC01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094820" cy="2729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736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b.pietrus-rak\Desktop\pre Beatku\nahrávanie CD foto  ssv2017\ssv2017 DSC011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415013" cy="2943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C:\Users\b.pietrus-rak\Desktop\pre Beatku\nahrávanie CD foto  ssv2017\ssv2017 DSC01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8999"/>
            <a:ext cx="4613614" cy="307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6273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b.pietrus-rak\Desktop\pre Beatku\nahrávanie CD foto  ssv2017\ssv2017 DSC012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049427" cy="26996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pre Beatku\nahrávanie CD foto  ssv2017\ssv2017 DSC01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3" y="3429000"/>
            <a:ext cx="4084735" cy="2723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80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b.pietrus-rak\Desktop\pre Beatku\nahrávanie CD foto  ssv2017\ssv2017 DSC012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1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b.pietrus-rak\Desktop\pre Beatku\nahrávanie CD foto  ssv2017\ssv2017 DSC01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3777220" cy="25181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.pietrus-rak\Desktop\pre Beatku\nahrávanie CD foto  ssv2017\ssv2017 DSC01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4" y="3573015"/>
            <a:ext cx="4197730" cy="2798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60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b.pietrus-rak\Desktop\pre Beatku\nahrávanie CD foto  ssv2017\ssv2017 DSC01426-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4147355" cy="276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.pietrus-rak\Desktop\pre Beatku\nahrávanie CD foto  ssv2017\ssv2017 DSC01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66592"/>
            <a:ext cx="410445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6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WARTOŚĆ PROJEKTU: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CAŁKOWITE KOSZTY KWALIFIKOWALNE: 73.720,05 EUR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DOFINANSOWANIE DLA MIKROPROJEKTU NIE WIĘCEJ NIŻ: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62.662,03 EUR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(NIE WIĘCEJ NIŻ 85% CAŁKOWITYCH KOSZTÓW KWALIFIKOWALNYCH)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3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b.pietrus-rak\Desktop\pre Beatku\nahrávanie CD foto  ssv2017\ssv2017 DSC016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888431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.pietrus-rak\Desktop\pre Beatku\nahrávanie CD foto  ssv2017\ssv2017 DSC01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801888" cy="4202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415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5400" b="1" dirty="0" smtClean="0"/>
          </a:p>
          <a:p>
            <a:pPr marL="0" indent="0" algn="ctr">
              <a:buNone/>
            </a:pPr>
            <a:r>
              <a:rPr lang="pl-PL" sz="5400" b="1" dirty="0" smtClean="0"/>
              <a:t>PUBLIKACJA</a:t>
            </a:r>
            <a:endParaRPr lang="pl-PL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6" y="1916832"/>
            <a:ext cx="6338204" cy="393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81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GÓRA ŻAR 883 m </a:t>
            </a:r>
            <a:r>
              <a:rPr lang="pl-PL" sz="3200" b="1" dirty="0" err="1">
                <a:solidFill>
                  <a:srgbClr val="00001E"/>
                </a:solidFill>
              </a:rPr>
              <a:t>n.p.m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ZOR\DSC0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706664" cy="2779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.pietrus-rak\Desktop\Mikroprojekt\2017\zdjęcia przed realizacją\ZOR\DSC0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63" y="3697669"/>
            <a:ext cx="3639718" cy="2729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GÓRA ŻAR 883 m </a:t>
            </a:r>
            <a:r>
              <a:rPr lang="pl-PL" sz="3200" b="1" dirty="0" err="1">
                <a:solidFill>
                  <a:srgbClr val="00001E"/>
                </a:solidFill>
              </a:rPr>
              <a:t>n.p.m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7" y="2420888"/>
            <a:ext cx="2252849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54" y="2636912"/>
            <a:ext cx="5148063" cy="3861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14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KACWIN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zdjęcia przed realizacją\KACWIN\DSC_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68960"/>
            <a:ext cx="4366236" cy="2910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 descr="F:\zdjęcia przed realizacją\KACWIN\DSC_0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492896"/>
            <a:ext cx="3929595" cy="261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1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KACWIN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3927372" cy="298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980581" cy="2985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07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NIEDZICA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NIEDZICA\DSC_0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00372"/>
            <a:ext cx="3714712" cy="2476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NIEDZICA\DSC_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4000463" cy="266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95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NIEDZICA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4441383" cy="3046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44" y="2420888"/>
            <a:ext cx="3851919" cy="2912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23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ZAMEK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F:\zdjęcia przed realizacją\NIEDZICA ZAMEK\DSC_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3885518" cy="2590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3" descr="F:\zdjęcia przed realizacją\NIEDZICA ZAMEK\DSC_0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582" y="2714621"/>
            <a:ext cx="3879882" cy="2586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4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OKRES REALIZACJI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PODPISANIE </a:t>
            </a:r>
            <a:r>
              <a:rPr lang="pl-PL" sz="2400" b="1" dirty="0" smtClean="0">
                <a:solidFill>
                  <a:srgbClr val="00001E"/>
                </a:solidFill>
              </a:rPr>
              <a:t>UMOWY </a:t>
            </a:r>
            <a:r>
              <a:rPr lang="pl-PL" sz="2400" b="1" dirty="0" smtClean="0">
                <a:solidFill>
                  <a:srgbClr val="00001E"/>
                </a:solidFill>
              </a:rPr>
              <a:t>O </a:t>
            </a:r>
            <a:r>
              <a:rPr lang="pl-PL" sz="2400" b="1" dirty="0" smtClean="0">
                <a:solidFill>
                  <a:srgbClr val="00001E"/>
                </a:solidFill>
              </a:rPr>
              <a:t>DOFINANSOWANIE MIKROPROJEKTU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MIAŁO MIEJSCE W </a:t>
            </a:r>
            <a:r>
              <a:rPr lang="pl-PL" sz="2400" b="1" dirty="0" smtClean="0">
                <a:solidFill>
                  <a:srgbClr val="00001E"/>
                </a:solidFill>
              </a:rPr>
              <a:t>DNIU: </a:t>
            </a:r>
            <a:r>
              <a:rPr lang="pl-PL" sz="2400" b="1" dirty="0" smtClean="0">
                <a:solidFill>
                  <a:srgbClr val="00001E"/>
                </a:solidFill>
              </a:rPr>
              <a:t>20 KWIETNIA 2017R</a:t>
            </a:r>
            <a:r>
              <a:rPr lang="pl-PL" sz="2400" b="1" dirty="0" smtClean="0">
                <a:solidFill>
                  <a:srgbClr val="00001E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ZAKOŃCZENIE MIKROPROJEKTU: MARZEC 2018R.</a:t>
            </a:r>
            <a:endParaRPr lang="pl-PL" sz="2400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b.pietrus-rak\Desktop\Mikroprojekt\2017\zdjęcia przed realizacją\podpisanie umowy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45" y="3526935"/>
            <a:ext cx="3869523" cy="2902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ZAMEK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53494"/>
            <a:ext cx="4464496" cy="3116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6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</a:t>
            </a:r>
            <a:r>
              <a:rPr lang="pl-PL" sz="3200" b="1" dirty="0" smtClean="0">
                <a:solidFill>
                  <a:srgbClr val="00001E"/>
                </a:solidFill>
              </a:rPr>
              <a:t>ZAMEK - widoki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F:\zdjęcia przed realizacją\NIEDZICA ZAMEK\DSC_0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276872"/>
            <a:ext cx="3786182" cy="2524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3" descr="F:\zdjęcia przed realizacją\NIEDZICA ZAMEK\DSC_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7" y="4005064"/>
            <a:ext cx="3457839" cy="230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zdjęcia przed realizacją\NIEDZICA ZAMEK\DSC_0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1" y="4005064"/>
            <a:ext cx="3478467" cy="231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FALSZTYN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FALSZTYN\DSC_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596" y="2500306"/>
            <a:ext cx="3769305" cy="2512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FALSZTYN\DSC_0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060" y="3501008"/>
            <a:ext cx="375049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21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FALSZTYN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b.pietrus-rak\Desktop\Perchał zdjecia\DSC0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5"/>
            <a:ext cx="4464496" cy="3348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46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przed inwestycją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FRYDMAN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8" y="2132856"/>
            <a:ext cx="869315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</a:t>
            </a:r>
            <a:r>
              <a:rPr lang="pl-PL" sz="3200" b="1" dirty="0" smtClean="0">
                <a:solidFill>
                  <a:srgbClr val="00001E"/>
                </a:solidFill>
              </a:rPr>
              <a:t>po realizacji inwestycji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FRYDMAN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b.pietrus-rak\Desktop\Perchał zdjecia\DSC03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0" y="3356991"/>
            <a:ext cx="3872683" cy="2904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 descr="C:\Users\b.pietrus-rak\Desktop\Perchał zdjecia\DSC03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4" y="2636912"/>
            <a:ext cx="3744450" cy="2808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4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TRYBSZ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7170" name="Picture 2" descr="C:\Users\b.pietrus-rak\Desktop\Mikroprojekt\2017\zdjęcia przed realizacją\TRYBSZ\DSC_0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3206473"/>
            <a:ext cx="4287414" cy="285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99" y="2636912"/>
            <a:ext cx="3635896" cy="272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3188" y="1009318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TRYBSZ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7171" name="Picture 3" descr="C:\Users\b.pietrus-rak\Desktop\Perchał zdjecia\DSC0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2" y="2780928"/>
            <a:ext cx="3719389" cy="310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3778558" cy="2833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61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WYŻNE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6146" name="Picture 2" descr="C:\Users\b.pietrus-rak\Desktop\Mikroprojekt\2017\zdjęcia przed realizacją\ŁAPSZE WYZNE\DSC_0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664296" cy="399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.pietrus-rak\Documents\Pisma ogólne 2012\PRZEWODNIK ROWEROWY\do kodów QR\FOTKI DO KODÓW\Grande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932040" cy="2774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WYŻNE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8194" name="Picture 2" descr="C:\Users\b.pietrus-rak\Desktop\Perchał zdjecia\DSC03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84482"/>
            <a:ext cx="3848131" cy="28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91" y="3573016"/>
            <a:ext cx="4151812" cy="2708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31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075" y="857232"/>
            <a:ext cx="8589850" cy="22837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0066"/>
                </a:solidFill>
              </a:rPr>
              <a:t/>
            </a:r>
            <a:br>
              <a:rPr lang="pl-PL" sz="2800" b="1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3200" dirty="0" smtClean="0">
                <a:solidFill>
                  <a:srgbClr val="00001E"/>
                </a:solidFill>
              </a:rPr>
              <a:t>Partnerem </a:t>
            </a:r>
            <a:r>
              <a:rPr lang="pl-PL" sz="3200" dirty="0">
                <a:solidFill>
                  <a:srgbClr val="00001E"/>
                </a:solidFill>
              </a:rPr>
              <a:t>Wiodącym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dirty="0">
                <a:solidFill>
                  <a:srgbClr val="00001E"/>
                </a:solidFill>
              </a:rPr>
              <a:t>jest Gmina Łapsze Niżne,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b="0" dirty="0">
                <a:solidFill>
                  <a:srgbClr val="00001E"/>
                </a:solidFill>
              </a:rPr>
              <a:t>Partnerem mikroprojektu jest </a:t>
            </a:r>
            <a:r>
              <a:rPr lang="pl-PL" sz="3200" dirty="0" err="1">
                <a:solidFill>
                  <a:srgbClr val="00001E"/>
                </a:solidFill>
              </a:rPr>
              <a:t>Spišská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Stará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10" y="3754806"/>
            <a:ext cx="1801372" cy="216114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24532" y="3319452"/>
            <a:ext cx="312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1E"/>
                </a:solidFill>
              </a:rPr>
              <a:t>Gmina Łapsze Niżne</a:t>
            </a:r>
            <a:endParaRPr lang="pl-PL" sz="2400" b="1" dirty="0">
              <a:solidFill>
                <a:srgbClr val="00001E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669626" y="3319452"/>
            <a:ext cx="324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00001E"/>
                </a:solidFill>
              </a:rPr>
              <a:t>Spišská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Stará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62229"/>
            <a:ext cx="1858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9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ŁAPSZANKA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8194" name="Picture 2" descr="C:\Users\b.pietrus-rak\Desktop\Mikroprojekt\2017\zdjęcia przed realizacją\ŁAPSZANKA\DSC_0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681761" cy="2454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.pietrus-rak\Desktop\Mikroprojekt\2017\zdjęcia przed realizacją\ŁAPSZANKA\DSC_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82348"/>
            <a:ext cx="3879142" cy="2586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ŁAPSZANKA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3314" name="Picture 2" descr="C:\Users\b.pietrus-rak\Desktop\Perchał zdjecia\DSC03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22397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84984"/>
            <a:ext cx="3943638" cy="2957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7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NIŻNE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122" name="Picture 2" descr="C:\Users\b.pietrus-rak\Desktop\Mikroprojekt\2017\zdjęcia przed realizacją\ŁAPSZE NIZNE\DSC_0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92896"/>
            <a:ext cx="3628911" cy="2419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0" descr="Znalezione obrazy dla zapytania panorama na łapsze niz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435821" cy="2575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NIŻNE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9218" name="Picture 2" descr="C:\Users\b.pietrus-rak\Desktop\Perchał zdjecia\DSC03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03345"/>
            <a:ext cx="4060358" cy="304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 descr="C:\Users\b.pietrus-rak\Desktop\Perchał zdjecia\DSC03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81" y="2924944"/>
            <a:ext cx="4069794" cy="3052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41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err="1">
                <a:solidFill>
                  <a:srgbClr val="00001E"/>
                </a:solidFill>
              </a:rPr>
              <a:t>Spišská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Stará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Ves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4098" name="Picture 2" descr="C:\Users\b.pietrus-rak\Desktop\Mikroprojekt\2017\zdjęcia przed realizacją\SSV\DSC_0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599384" cy="2399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Mikroprojekt\2017\zdjęcia przed realizacją\SSV\DSC_0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383360" cy="2255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po realizacji inwestycji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err="1">
                <a:solidFill>
                  <a:srgbClr val="00001E"/>
                </a:solidFill>
              </a:rPr>
              <a:t>Spišská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Stará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Ves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82" y="3284983"/>
            <a:ext cx="3681799" cy="2761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9" y="2636912"/>
            <a:ext cx="379110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21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MAŁA ARCHITEKTURA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3504"/>
            <a:ext cx="460851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3783435" cy="2837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8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MIEJSCA POSTOJOWE - FALSZTYN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43957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1014"/>
            <a:ext cx="5522913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115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Miejsca realizacji mikroprojektu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16831"/>
            <a:ext cx="6757922" cy="4802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DZIĘKUJMY </a:t>
            </a:r>
            <a:r>
              <a:rPr lang="pl-PL" sz="3200" b="1" dirty="0">
                <a:solidFill>
                  <a:srgbClr val="00001E"/>
                </a:solidFill>
              </a:rPr>
              <a:t>ZA UWAGĘ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9532" y="1196752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</a:rPr>
              <a:t>Informacje o </a:t>
            </a:r>
            <a:r>
              <a:rPr lang="pl-PL" sz="2800" b="1" dirty="0" smtClean="0">
                <a:solidFill>
                  <a:srgbClr val="00001E"/>
                </a:solidFill>
              </a:rPr>
              <a:t>mikroprojekcie na stronach www</a:t>
            </a:r>
          </a:p>
          <a:p>
            <a:pPr algn="ctr"/>
            <a:endParaRPr lang="pl-PL" sz="2800" b="1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</a:rPr>
              <a:t>Partner wiodący: </a:t>
            </a:r>
            <a:endParaRPr lang="pl-PL" sz="2800" dirty="0">
              <a:solidFill>
                <a:srgbClr val="00001E"/>
              </a:solidFill>
            </a:endParaRPr>
          </a:p>
          <a:p>
            <a:pPr algn="ctr"/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https://www.lapszenizne.pl/node/1961</a:t>
            </a:r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Partner mikroprojektu:</a:t>
            </a:r>
          </a:p>
          <a:p>
            <a:pPr algn="ctr"/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http://www.spisskastaraves.sk/clovek-v-kulture-a-prirode-polsko-slovenskeho-spisa-0/</a:t>
            </a:r>
            <a:endParaRPr lang="pl-PL" sz="2800" b="1" dirty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  <a:p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9532" y="1196752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</a:rPr>
              <a:t>Wspólna </a:t>
            </a:r>
            <a:r>
              <a:rPr lang="pl-PL" sz="2800" b="1" dirty="0">
                <a:solidFill>
                  <a:srgbClr val="00001E"/>
                </a:solidFill>
              </a:rPr>
              <a:t>realizacja mikroprojektu</a:t>
            </a:r>
          </a:p>
          <a:p>
            <a:pPr algn="ctr"/>
            <a:r>
              <a:rPr lang="pl-PL" sz="2800" dirty="0">
                <a:solidFill>
                  <a:srgbClr val="00001E"/>
                </a:solidFill>
              </a:rPr>
              <a:t>Realizacja wszystkich zaplanowanych działań będzie opierać się na ścisłej współpracy, aktywności </a:t>
            </a:r>
            <a:br>
              <a:rPr lang="pl-PL" sz="2800" dirty="0">
                <a:solidFill>
                  <a:srgbClr val="00001E"/>
                </a:solidFill>
              </a:rPr>
            </a:br>
            <a:r>
              <a:rPr lang="pl-PL" sz="2800" dirty="0">
                <a:solidFill>
                  <a:srgbClr val="00001E"/>
                </a:solidFill>
              </a:rPr>
              <a:t>i zaangażowaniu partnerów.</a:t>
            </a:r>
          </a:p>
          <a:p>
            <a:pPr algn="ctr"/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pl-PL" sz="2800" b="1" dirty="0" err="1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Spoločná</a:t>
            </a:r>
            <a:r>
              <a:rPr lang="pl-PL" sz="2800" b="1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b="1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realizácia</a:t>
            </a:r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mikroprojektu</a:t>
            </a:r>
          </a:p>
          <a:p>
            <a:pPr algn="ctr"/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Realizácia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všetkých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plánovaných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aktivít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sa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bude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opierať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</a:br>
            <a:r>
              <a:rPr lang="pl-PL" sz="2800" dirty="0" smtClean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o 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úzku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spoluprácu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aktivitu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angažovanosť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solidFill>
                  <a:srgbClr val="00001E"/>
                </a:solidFill>
                <a:latin typeface="+mj-lt"/>
                <a:ea typeface="+mj-ea"/>
                <a:cs typeface="+mj-cs"/>
              </a:rPr>
              <a:t>partnerov</a:t>
            </a:r>
            <a:r>
              <a:rPr lang="pl-PL" sz="2800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.</a:t>
            </a:r>
            <a:r>
              <a:rPr lang="pl-PL" sz="2800" b="1" dirty="0">
                <a:solidFill>
                  <a:srgbClr val="00001E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endParaRPr lang="pl-PL" sz="2800" b="1" dirty="0" smtClean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Spotkania partnerów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spotkania\DSC_0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37" y="2348881"/>
            <a:ext cx="5775994" cy="3850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</TotalTime>
  <Words>446</Words>
  <Application>Microsoft Office PowerPoint</Application>
  <PresentationFormat>Pokaz na ekranie (4:3)</PresentationFormat>
  <Paragraphs>156</Paragraphs>
  <Slides>69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Motyw pakietu Office</vt:lpstr>
      <vt:lpstr>   PODSUMOWANIE MIKROPROJEKTU PN.: „Człowiek w kulturze i przyrodzie  polsko-słowackiego Spisza „  ZHRNUTIE MIKROPROJECTU PN.: „Človek v kultúre a prírode  poľsko- slovenského Spiša”</vt:lpstr>
      <vt:lpstr>   Gmina Łapsze Niżne jako Partner Wiodący oraz  Spišská Stará Ves jako Partner mikroprojektu zakończyły realizację zadania pn.: „Człowiek w kulturze i przyrodzie  polsko-słowackiego Spisza „ w ramach:  Osi priorytetowej Ochrona i rozwój dziedzictwa przyrodniczego  i kulturowego obszaru pogranicza </vt:lpstr>
      <vt:lpstr>Prezentacja programu PowerPoint</vt:lpstr>
      <vt:lpstr>Prezentacja programu PowerPoint</vt:lpstr>
      <vt:lpstr>Prezentacja programu PowerPoint</vt:lpstr>
      <vt:lpstr>          Partnerem Wiodącym  jest Gmina Łapsze Niżne,  Partnerem mikroprojektu jest Spišská Stará Ves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Stan przed inwestycją GÓRA ŻAR 883 m n.p.m   </vt:lpstr>
      <vt:lpstr>     Stan po realizacji inwestycji GÓRA ŻAR 883 m n.p.m   </vt:lpstr>
      <vt:lpstr>     Stan przed inwestycją KACWIN   </vt:lpstr>
      <vt:lpstr>     Stan po realizacji inwestycji KACWIN   </vt:lpstr>
      <vt:lpstr>      Stan przed inwestycją NIEDZICA    </vt:lpstr>
      <vt:lpstr>      Stan po realizacji inwestycji NIEDZICA    </vt:lpstr>
      <vt:lpstr>     Stan przed inwestycją NIEDZICA ZAMEK   </vt:lpstr>
      <vt:lpstr>     Stan po realizacji inwestycji NIEDZICA ZAMEK   </vt:lpstr>
      <vt:lpstr>      NIEDZICA ZAMEK - widoki    </vt:lpstr>
      <vt:lpstr>      Stan przed inwestycją FALSZTYN    </vt:lpstr>
      <vt:lpstr>      Stan po realizacji inwestycji FALSZTYN    </vt:lpstr>
      <vt:lpstr>      Stan przed inwestycją FRYDMAN    </vt:lpstr>
      <vt:lpstr>      Stan po realizacji inwestycji FRYDMAN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</dc:creator>
  <cp:lastModifiedBy>Beata BPR. Pietruś-Rak</cp:lastModifiedBy>
  <cp:revision>282</cp:revision>
  <cp:lastPrinted>2012-05-16T13:09:13Z</cp:lastPrinted>
  <dcterms:created xsi:type="dcterms:W3CDTF">2011-10-05T09:27:36Z</dcterms:created>
  <dcterms:modified xsi:type="dcterms:W3CDTF">2018-07-31T16:00:01Z</dcterms:modified>
</cp:coreProperties>
</file>